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Inter"/>
      <p:regular r:id="rId19"/>
      <p:bold r:id="rId20"/>
    </p:embeddedFont>
    <p:embeddedFont>
      <p:font typeface="Inter-Regular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.fntdata"/><Relationship Id="rId11" Type="http://schemas.openxmlformats.org/officeDocument/2006/relationships/slide" Target="slides/slide7.xml"/><Relationship Id="rId22" Type="http://schemas.openxmlformats.org/officeDocument/2006/relationships/font" Target="fonts/Inter-Regular-bold.fntdata"/><Relationship Id="rId10" Type="http://schemas.openxmlformats.org/officeDocument/2006/relationships/slide" Target="slides/slide6.xml"/><Relationship Id="rId21" Type="http://schemas.openxmlformats.org/officeDocument/2006/relationships/font" Target="fonts/Inter-Regular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19" Type="http://schemas.openxmlformats.org/officeDocument/2006/relationships/font" Target="fonts/Inter-regular.fntdata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5178bf3d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a5178bf3d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5178bf3d4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a5178bf3d4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9d4e1dcbf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ge9d4e1dcbf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9d4e1dcbf_0_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e9d4e1dcbf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9d4e1dcb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e9d4e1dcb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5178bf3d4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a5178bf3d4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9d4e1dcbf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e9d4e1dcbf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9d4e1dcbf_0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e9d4e1dcbf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9d4e1dcbf_0_1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e9d4e1dcbf_0_1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9d4e1dcbf_0_2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e9d4e1dcbf_0_2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1.jpg"/><Relationship Id="rId5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jpg"/><Relationship Id="rId5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://drive.google.com/file/d/1S3sVgiX6Jih7WCBfTQXDW5cUohwAHesY/view" TargetMode="External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0.gif"/><Relationship Id="rId5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0" y="398286"/>
            <a:ext cx="9144001" cy="434692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089700" y="942968"/>
            <a:ext cx="64782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100">
                <a:solidFill>
                  <a:srgbClr val="155B54"/>
                </a:solidFill>
                <a:latin typeface="Inter"/>
                <a:ea typeface="Inter"/>
                <a:cs typeface="Inter"/>
                <a:sym typeface="Inter"/>
              </a:rPr>
              <a:t>Data Science Bootcamp</a:t>
            </a:r>
            <a:endParaRPr sz="2100">
              <a:solidFill>
                <a:srgbClr val="155B5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1942714" y="366126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16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Florio Bensimon</a:t>
            </a:r>
            <a:endParaRPr sz="11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80988" y="927650"/>
            <a:ext cx="721025" cy="759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1D7E74">
                <a:alpha val="50000"/>
              </a:srgbClr>
            </a:outerShdw>
          </a:effectLst>
        </p:spPr>
      </p:pic>
      <p:sp>
        <p:nvSpPr>
          <p:cNvPr id="58" name="Google Shape;58;p13"/>
          <p:cNvSpPr txBox="1"/>
          <p:nvPr>
            <p:ph type="ctrTitle"/>
          </p:nvPr>
        </p:nvSpPr>
        <p:spPr>
          <a:xfrm>
            <a:off x="1301700" y="2532218"/>
            <a:ext cx="64782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fr" sz="2600">
                <a:solidFill>
                  <a:srgbClr val="155B54"/>
                </a:solidFill>
                <a:latin typeface="Inter"/>
                <a:ea typeface="Inter"/>
                <a:cs typeface="Inter"/>
                <a:sym typeface="Inter"/>
              </a:rPr>
              <a:t>Le Deep Learning appliqué au marketing digital du luxe</a:t>
            </a:r>
            <a:endParaRPr b="1" sz="2600">
              <a:solidFill>
                <a:srgbClr val="155B5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1750" y="4132400"/>
            <a:ext cx="279400" cy="279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2208350" y="4114150"/>
            <a:ext cx="234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155B54"/>
                </a:solidFill>
                <a:latin typeface="Inter"/>
                <a:ea typeface="Inter"/>
                <a:cs typeface="Inter"/>
                <a:sym typeface="Inter"/>
              </a:rPr>
              <a:t>linkedin.com/in/floriob/</a:t>
            </a:r>
            <a:endParaRPr sz="1200">
              <a:solidFill>
                <a:srgbClr val="155B54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idx="4294967295" type="ctrTitle"/>
          </p:nvPr>
        </p:nvSpPr>
        <p:spPr>
          <a:xfrm>
            <a:off x="6654600" y="3770200"/>
            <a:ext cx="40818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fr" sz="56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Merci, </a:t>
            </a:r>
            <a:endParaRPr b="1" i="0" sz="5600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4" name="Google Shape;204;p22"/>
          <p:cNvSpPr txBox="1"/>
          <p:nvPr>
            <p:ph idx="4294967295" type="ctrTitle"/>
          </p:nvPr>
        </p:nvSpPr>
        <p:spPr>
          <a:xfrm>
            <a:off x="6684677" y="4433627"/>
            <a:ext cx="40818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fr" sz="2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à bientôt ! </a:t>
            </a:r>
            <a:endParaRPr b="0" i="0" sz="2400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5" name="Google Shape;205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22901" y="4075450"/>
            <a:ext cx="731700" cy="77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4294967295" type="ctrTitle"/>
          </p:nvPr>
        </p:nvSpPr>
        <p:spPr>
          <a:xfrm>
            <a:off x="1192675" y="403300"/>
            <a:ext cx="71112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1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Quelques chiffres</a:t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" name="Google Shape;68;p14"/>
          <p:cNvGrpSpPr/>
          <p:nvPr/>
        </p:nvGrpSpPr>
        <p:grpSpPr>
          <a:xfrm>
            <a:off x="379268" y="877001"/>
            <a:ext cx="3547171" cy="3313902"/>
            <a:chOff x="1293736" y="1258050"/>
            <a:chExt cx="2726286" cy="2547000"/>
          </a:xfrm>
        </p:grpSpPr>
        <p:sp>
          <p:nvSpPr>
            <p:cNvPr id="69" name="Google Shape;69;p14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155B54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200">
                <a:solidFill>
                  <a:srgbClr val="155B5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" name="Google Shape;71;p14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20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1,3 Trillions d’€</a:t>
              </a:r>
              <a:endParaRPr b="1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2" name="Google Shape;72;p14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1100">
                  <a:latin typeface="Inter"/>
                  <a:ea typeface="Inter"/>
                  <a:cs typeface="Inter"/>
                  <a:sym typeface="Inter"/>
                </a:rPr>
                <a:t>La valeur du marché global du luxe dans le monde prévue en 2025</a:t>
              </a:r>
              <a:endParaRPr sz="11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73" name="Google Shape;73;p14"/>
          <p:cNvGrpSpPr/>
          <p:nvPr/>
        </p:nvGrpSpPr>
        <p:grpSpPr>
          <a:xfrm>
            <a:off x="5362793" y="877001"/>
            <a:ext cx="3547171" cy="3313902"/>
            <a:chOff x="5123977" y="1258050"/>
            <a:chExt cx="2726286" cy="2547000"/>
          </a:xfrm>
        </p:grpSpPr>
        <p:sp>
          <p:nvSpPr>
            <p:cNvPr id="74" name="Google Shape;74;p14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249C90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200">
                <a:solidFill>
                  <a:srgbClr val="249C9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" name="Google Shape;76;p14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20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45% d’ici 2025</a:t>
              </a:r>
              <a:endParaRPr b="1" sz="16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7" name="Google Shape;77;p14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1100">
                  <a:latin typeface="Inter"/>
                  <a:ea typeface="Inter"/>
                  <a:cs typeface="Inter"/>
                  <a:sym typeface="Inter"/>
                </a:rPr>
                <a:t>Les générations Y et Z représentent 36% des consommateurs du luxe</a:t>
              </a:r>
              <a:endParaRPr sz="11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78" name="Google Shape;78;p14"/>
          <p:cNvGrpSpPr/>
          <p:nvPr/>
        </p:nvGrpSpPr>
        <p:grpSpPr>
          <a:xfrm>
            <a:off x="2864658" y="877001"/>
            <a:ext cx="3547171" cy="3313902"/>
            <a:chOff x="3203958" y="1258050"/>
            <a:chExt cx="2726286" cy="2547000"/>
          </a:xfrm>
        </p:grpSpPr>
        <p:sp>
          <p:nvSpPr>
            <p:cNvPr id="79" name="Google Shape;79;p14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2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" name="Google Shape;81;p14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1100">
                  <a:latin typeface="Inter"/>
                  <a:ea typeface="Inter"/>
                  <a:cs typeface="Inter"/>
                  <a:sym typeface="Inter"/>
                </a:rPr>
                <a:t>CA généré par l’industrie musicale du rap aux USA en 2019</a:t>
              </a:r>
              <a:endParaRPr sz="11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2" name="Google Shape;82;p14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20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20 Milliards de $</a:t>
              </a:r>
              <a:endParaRPr b="1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3" name="Google Shape;83;p14"/>
          <p:cNvSpPr txBox="1"/>
          <p:nvPr/>
        </p:nvSpPr>
        <p:spPr>
          <a:xfrm>
            <a:off x="1660800" y="4596775"/>
            <a:ext cx="5961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Sources : Bain &amp; Company / Luxury Global Consumer Insight 6th Edition / Forbes</a:t>
            </a:r>
            <a:endParaRPr sz="1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idx="4294967295" type="ctrTitle"/>
          </p:nvPr>
        </p:nvSpPr>
        <p:spPr>
          <a:xfrm>
            <a:off x="1192675" y="403300"/>
            <a:ext cx="71112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1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Rap, Haute Couture et Marketing digital, le mélange pour séduire la nouvelle vague générationnelle ?</a:t>
            </a:r>
            <a:endParaRPr sz="21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89" name="Google Shape;8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" name="Google Shape;91;p15"/>
          <p:cNvGrpSpPr/>
          <p:nvPr/>
        </p:nvGrpSpPr>
        <p:grpSpPr>
          <a:xfrm>
            <a:off x="2932463" y="2021663"/>
            <a:ext cx="2211594" cy="1785106"/>
            <a:chOff x="3071457" y="2013875"/>
            <a:chExt cx="1944600" cy="1569600"/>
          </a:xfrm>
        </p:grpSpPr>
        <p:sp>
          <p:nvSpPr>
            <p:cNvPr id="92" name="Google Shape;92;p15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5"/>
            <p:cNvSpPr txBox="1"/>
            <p:nvPr/>
          </p:nvSpPr>
          <p:spPr>
            <a:xfrm>
              <a:off x="3316104" y="2256390"/>
              <a:ext cx="15669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Nouvelle industrie,</a:t>
              </a:r>
              <a:br>
                <a:rPr b="1" lang="fr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</a:br>
              <a:r>
                <a:rPr b="1" lang="fr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l</a:t>
              </a:r>
              <a:r>
                <a:rPr b="1" lang="fr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e streetwear</a:t>
              </a:r>
              <a:endParaRPr b="1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4" name="Google Shape;94;p15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Inter"/>
                <a:buChar char="●"/>
              </a:pPr>
              <a:r>
                <a:rPr lang="fr" sz="8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Collaboration</a:t>
              </a:r>
              <a:endParaRPr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Inter"/>
                <a:buChar char="●"/>
              </a:pPr>
              <a:r>
                <a:rPr lang="fr" sz="8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Drop</a:t>
              </a:r>
              <a:endParaRPr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Inter"/>
                <a:buChar char="●"/>
              </a:pPr>
              <a:r>
                <a:rPr lang="fr" sz="8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Communication multicanale</a:t>
              </a:r>
              <a:endParaRPr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5" name="Google Shape;95;p15"/>
          <p:cNvGrpSpPr/>
          <p:nvPr/>
        </p:nvGrpSpPr>
        <p:grpSpPr>
          <a:xfrm>
            <a:off x="723584" y="2021663"/>
            <a:ext cx="2211594" cy="2122766"/>
            <a:chOff x="1126863" y="2013875"/>
            <a:chExt cx="1944600" cy="1866496"/>
          </a:xfrm>
        </p:grpSpPr>
        <p:sp>
          <p:nvSpPr>
            <p:cNvPr id="96" name="Google Shape;96;p15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5"/>
            <p:cNvSpPr txBox="1"/>
            <p:nvPr/>
          </p:nvSpPr>
          <p:spPr>
            <a:xfrm>
              <a:off x="1351619" y="2256390"/>
              <a:ext cx="15918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Nouvelle vague, nouveaux codes</a:t>
              </a:r>
              <a:endParaRPr b="1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8" name="Google Shape;98;p15"/>
            <p:cNvSpPr txBox="1"/>
            <p:nvPr/>
          </p:nvSpPr>
          <p:spPr>
            <a:xfrm>
              <a:off x="1351619" y="2716371"/>
              <a:ext cx="1451700" cy="116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Inter"/>
                <a:buChar char="●"/>
              </a:pPr>
              <a:r>
                <a:rPr lang="fr" sz="8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Ultra connecté </a:t>
              </a:r>
              <a:endParaRPr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Inter"/>
                <a:buChar char="●"/>
              </a:pPr>
              <a:r>
                <a:rPr lang="fr" sz="8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Expérientiel </a:t>
              </a:r>
              <a:endParaRPr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Inter"/>
                <a:buChar char="●"/>
              </a:pPr>
              <a:r>
                <a:rPr lang="fr" sz="8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Webrooming</a:t>
              </a:r>
              <a:endParaRPr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99" name="Google Shape;99;p15"/>
          <p:cNvGrpSpPr/>
          <p:nvPr/>
        </p:nvGrpSpPr>
        <p:grpSpPr>
          <a:xfrm>
            <a:off x="5141213" y="2021663"/>
            <a:ext cx="3413265" cy="1785106"/>
            <a:chOff x="5015938" y="2013875"/>
            <a:chExt cx="3001200" cy="1569600"/>
          </a:xfrm>
        </p:grpSpPr>
        <p:sp>
          <p:nvSpPr>
            <p:cNvPr id="100" name="Google Shape;100;p15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5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Les rappeurs pour égéries</a:t>
              </a:r>
              <a:endParaRPr b="1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Usage du marketing d’influence pour toucher les cibles M</a:t>
              </a:r>
              <a:r>
                <a:rPr lang="fr"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illenials</a:t>
              </a:r>
              <a:r>
                <a:rPr lang="fr"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endParaRPr sz="1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03" name="Google Shape;103;p15"/>
          <p:cNvGrpSpPr/>
          <p:nvPr/>
        </p:nvGrpSpPr>
        <p:grpSpPr>
          <a:xfrm>
            <a:off x="4992898" y="2803464"/>
            <a:ext cx="297487" cy="296131"/>
            <a:chOff x="4858109" y="2631368"/>
            <a:chExt cx="316442" cy="315000"/>
          </a:xfrm>
        </p:grpSpPr>
        <p:sp>
          <p:nvSpPr>
            <p:cNvPr id="104" name="Google Shape;104;p15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fr"/>
              </a:br>
              <a:endParaRPr/>
            </a:p>
          </p:txBody>
        </p:sp>
      </p:grpSp>
      <p:grpSp>
        <p:nvGrpSpPr>
          <p:cNvPr id="106" name="Google Shape;106;p15"/>
          <p:cNvGrpSpPr/>
          <p:nvPr/>
        </p:nvGrpSpPr>
        <p:grpSpPr>
          <a:xfrm>
            <a:off x="2789694" y="2803469"/>
            <a:ext cx="296117" cy="296117"/>
            <a:chOff x="3157188" y="909150"/>
            <a:chExt cx="470400" cy="470400"/>
          </a:xfrm>
        </p:grpSpPr>
        <p:sp>
          <p:nvSpPr>
            <p:cNvPr id="107" name="Google Shape;107;p15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6"/>
          <p:cNvSpPr txBox="1"/>
          <p:nvPr>
            <p:ph idx="4294967295" type="ctrTitle"/>
          </p:nvPr>
        </p:nvSpPr>
        <p:spPr>
          <a:xfrm>
            <a:off x="649380" y="4468336"/>
            <a:ext cx="77730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1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Collaboration Nike &amp; Dior (à gauche), Palace et Louis Vuitton (à droite)</a:t>
            </a:r>
            <a:endParaRPr b="0" i="0" sz="1000" u="none" cap="none" strike="noStrike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8101" y="1842900"/>
            <a:ext cx="4284748" cy="214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1322775"/>
            <a:ext cx="3993749" cy="26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6"/>
          <p:cNvSpPr txBox="1"/>
          <p:nvPr>
            <p:ph idx="4294967295" type="ctrTitle"/>
          </p:nvPr>
        </p:nvSpPr>
        <p:spPr>
          <a:xfrm>
            <a:off x="1192675" y="403300"/>
            <a:ext cx="65217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fr" sz="16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Exemples de collaborations entre Haute Couture </a:t>
            </a:r>
            <a:r>
              <a:rPr lang="fr" sz="16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et </a:t>
            </a:r>
            <a:r>
              <a:rPr b="1" lang="fr" sz="16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Streetwear</a:t>
            </a:r>
            <a:endParaRPr sz="21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>
            <p:ph idx="4294967295" type="ctrTitle"/>
          </p:nvPr>
        </p:nvSpPr>
        <p:spPr>
          <a:xfrm>
            <a:off x="649380" y="4468336"/>
            <a:ext cx="77730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1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A$AP Rocky pour Dior (à gauche), Gucci Mane pour Gucci( à droite)</a:t>
            </a:r>
            <a:endParaRPr b="0" i="0" sz="1000" u="none" cap="none" strike="noStrike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5" name="Google Shape;125;p1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850" y="1019415"/>
            <a:ext cx="2664794" cy="3450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7044" y="1017702"/>
            <a:ext cx="5177974" cy="345063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>
            <p:ph idx="4294967295" type="ctrTitle"/>
          </p:nvPr>
        </p:nvSpPr>
        <p:spPr>
          <a:xfrm>
            <a:off x="1192675" y="403300"/>
            <a:ext cx="65217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fr" sz="16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Exemples de collaborations entre Haute Couture et rappeurs</a:t>
            </a:r>
            <a:endParaRPr b="1" sz="16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1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18" title="demo_app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6800" y="0"/>
            <a:ext cx="6534950" cy="49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idx="4294967295" type="ctrTitle"/>
          </p:nvPr>
        </p:nvSpPr>
        <p:spPr>
          <a:xfrm>
            <a:off x="1192675" y="403300"/>
            <a:ext cx="58107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1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Modèle de classification, Inception V3.</a:t>
            </a:r>
            <a:endParaRPr sz="21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41" name="Google Shape;14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463375" y="2031199"/>
            <a:ext cx="1465500" cy="1763100"/>
          </a:xfrm>
          <a:prstGeom prst="roundRect">
            <a:avLst>
              <a:gd fmla="val 16667" name="adj"/>
            </a:avLst>
          </a:prstGeom>
          <a:solidFill>
            <a:srgbClr val="155B54"/>
          </a:solidFill>
          <a:ln cap="flat" cmpd="sng" w="9525">
            <a:solidFill>
              <a:srgbClr val="155B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 u="sng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Nouveau</a:t>
            </a:r>
            <a:endParaRPr i="1" sz="1100" u="sng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 u="sng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Dataset </a:t>
            </a:r>
            <a:endParaRPr i="1" sz="1100" u="sng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 u="sng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(36 rappeurs)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2662250" y="2031199"/>
            <a:ext cx="3180900" cy="1763100"/>
          </a:xfrm>
          <a:prstGeom prst="roundRect">
            <a:avLst>
              <a:gd fmla="val 16667" name="adj"/>
            </a:avLst>
          </a:prstGeom>
          <a:solidFill>
            <a:srgbClr val="1D7E74"/>
          </a:solidFill>
          <a:ln cap="flat" cmpd="sng" w="9525">
            <a:solidFill>
              <a:srgbClr val="1D7E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 u="sng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Modèle pré-entraîné</a:t>
            </a:r>
            <a:endParaRPr i="1" sz="1100" u="sng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 u="sng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Inception V.3</a:t>
            </a:r>
            <a:endParaRPr b="1" sz="13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(Réseau neuronal </a:t>
            </a:r>
            <a:r>
              <a:rPr i="1" lang="fr" sz="1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convolutif</a:t>
            </a:r>
            <a:r>
              <a:rPr i="1" lang="fr" sz="1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profond)</a:t>
            </a:r>
            <a:endParaRPr i="1" sz="1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7446275" y="868750"/>
            <a:ext cx="939900" cy="625200"/>
          </a:xfrm>
          <a:prstGeom prst="roundRect">
            <a:avLst>
              <a:gd fmla="val 16667" name="adj"/>
            </a:avLst>
          </a:prstGeom>
          <a:solidFill>
            <a:srgbClr val="45818E"/>
          </a:solidFill>
          <a:ln cap="flat" cmpd="sng" w="9525">
            <a:solidFill>
              <a:srgbClr val="249C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rappeur A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7446000" y="2388014"/>
            <a:ext cx="939900" cy="625200"/>
          </a:xfrm>
          <a:prstGeom prst="roundRect">
            <a:avLst>
              <a:gd fmla="val 16667" name="adj"/>
            </a:avLst>
          </a:prstGeom>
          <a:solidFill>
            <a:srgbClr val="45818E"/>
          </a:solidFill>
          <a:ln cap="flat" cmpd="sng" w="9525">
            <a:solidFill>
              <a:srgbClr val="249C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rappeur ...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7446000" y="3144661"/>
            <a:ext cx="939900" cy="625200"/>
          </a:xfrm>
          <a:prstGeom prst="roundRect">
            <a:avLst>
              <a:gd fmla="val 16667" name="adj"/>
            </a:avLst>
          </a:prstGeom>
          <a:solidFill>
            <a:srgbClr val="45818E"/>
          </a:solidFill>
          <a:ln cap="flat" cmpd="sng" w="9525">
            <a:solidFill>
              <a:srgbClr val="249C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rappeur Y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9"/>
          <p:cNvSpPr/>
          <p:nvPr/>
        </p:nvSpPr>
        <p:spPr>
          <a:xfrm rot="-5400000">
            <a:off x="5825737" y="2591102"/>
            <a:ext cx="1715100" cy="615000"/>
          </a:xfrm>
          <a:prstGeom prst="roundRect">
            <a:avLst>
              <a:gd fmla="val 16667" name="adj"/>
            </a:avLst>
          </a:prstGeom>
          <a:solidFill>
            <a:srgbClr val="45818E"/>
          </a:solidFill>
          <a:ln cap="flat" cmpd="sng" w="9525">
            <a:solidFill>
              <a:srgbClr val="155B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Couche</a:t>
            </a:r>
            <a:r>
              <a:rPr b="1" lang="fr" sz="1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prédictions</a:t>
            </a:r>
            <a:r>
              <a:rPr b="1" lang="fr" sz="1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personnalisées</a:t>
            </a:r>
            <a:endParaRPr b="1" sz="11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49" name="Google Shape;149;p19"/>
          <p:cNvCxnSpPr>
            <a:stCxn id="143" idx="3"/>
            <a:endCxn id="144" idx="1"/>
          </p:cNvCxnSpPr>
          <p:nvPr/>
        </p:nvCxnSpPr>
        <p:spPr>
          <a:xfrm>
            <a:off x="1928875" y="2912749"/>
            <a:ext cx="73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0" name="Google Shape;150;p19"/>
          <p:cNvCxnSpPr>
            <a:stCxn id="144" idx="3"/>
            <a:endCxn id="148" idx="0"/>
          </p:cNvCxnSpPr>
          <p:nvPr/>
        </p:nvCxnSpPr>
        <p:spPr>
          <a:xfrm flipH="1" rot="10800000">
            <a:off x="5843150" y="2898649"/>
            <a:ext cx="532500" cy="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" name="Google Shape;151;p19"/>
          <p:cNvCxnSpPr>
            <a:stCxn id="148" idx="2"/>
            <a:endCxn id="145" idx="1"/>
          </p:cNvCxnSpPr>
          <p:nvPr/>
        </p:nvCxnSpPr>
        <p:spPr>
          <a:xfrm flipH="1" rot="10800000">
            <a:off x="6990787" y="1181402"/>
            <a:ext cx="455400" cy="171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" name="Google Shape;152;p19"/>
          <p:cNvCxnSpPr>
            <a:stCxn id="148" idx="2"/>
            <a:endCxn id="146" idx="1"/>
          </p:cNvCxnSpPr>
          <p:nvPr/>
        </p:nvCxnSpPr>
        <p:spPr>
          <a:xfrm flipH="1" rot="10800000">
            <a:off x="6990787" y="2700602"/>
            <a:ext cx="455100" cy="19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3" name="Google Shape;153;p19"/>
          <p:cNvCxnSpPr>
            <a:stCxn id="148" idx="2"/>
            <a:endCxn id="147" idx="1"/>
          </p:cNvCxnSpPr>
          <p:nvPr/>
        </p:nvCxnSpPr>
        <p:spPr>
          <a:xfrm>
            <a:off x="6990787" y="2898602"/>
            <a:ext cx="455100" cy="55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4" name="Google Shape;154;p19"/>
          <p:cNvSpPr/>
          <p:nvPr/>
        </p:nvSpPr>
        <p:spPr>
          <a:xfrm>
            <a:off x="7446175" y="1631375"/>
            <a:ext cx="939900" cy="625200"/>
          </a:xfrm>
          <a:prstGeom prst="roundRect">
            <a:avLst>
              <a:gd fmla="val 16667" name="adj"/>
            </a:avLst>
          </a:prstGeom>
          <a:solidFill>
            <a:srgbClr val="45818E"/>
          </a:solidFill>
          <a:ln cap="flat" cmpd="sng" w="9525">
            <a:solidFill>
              <a:srgbClr val="249C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rappeur B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7446000" y="3906661"/>
            <a:ext cx="939900" cy="625200"/>
          </a:xfrm>
          <a:prstGeom prst="roundRect">
            <a:avLst>
              <a:gd fmla="val 16667" name="adj"/>
            </a:avLst>
          </a:prstGeom>
          <a:solidFill>
            <a:srgbClr val="45818E"/>
          </a:solidFill>
          <a:ln cap="flat" cmpd="sng" w="9525">
            <a:solidFill>
              <a:srgbClr val="249C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rappeur Z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6" name="Google Shape;156;p19"/>
          <p:cNvCxnSpPr>
            <a:stCxn id="148" idx="2"/>
            <a:endCxn id="154" idx="1"/>
          </p:cNvCxnSpPr>
          <p:nvPr/>
        </p:nvCxnSpPr>
        <p:spPr>
          <a:xfrm flipH="1" rot="10800000">
            <a:off x="6990787" y="1944002"/>
            <a:ext cx="45540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p19"/>
          <p:cNvCxnSpPr>
            <a:stCxn id="148" idx="2"/>
            <a:endCxn id="155" idx="1"/>
          </p:cNvCxnSpPr>
          <p:nvPr/>
        </p:nvCxnSpPr>
        <p:spPr>
          <a:xfrm>
            <a:off x="6990787" y="2898602"/>
            <a:ext cx="455100" cy="132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/>
          <p:nvPr>
            <p:ph idx="4294967295" type="ctrTitle"/>
          </p:nvPr>
        </p:nvSpPr>
        <p:spPr>
          <a:xfrm>
            <a:off x="1192675" y="403300"/>
            <a:ext cx="58107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1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Le Dataset</a:t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3" name="Google Shape;16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0"/>
          <p:cNvSpPr/>
          <p:nvPr/>
        </p:nvSpPr>
        <p:spPr>
          <a:xfrm>
            <a:off x="2716903" y="1951334"/>
            <a:ext cx="766200" cy="47700"/>
          </a:xfrm>
          <a:prstGeom prst="roundRect">
            <a:avLst>
              <a:gd fmla="val 50000" name="adj"/>
            </a:avLst>
          </a:prstGeom>
          <a:solidFill>
            <a:srgbClr val="1B78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20"/>
          <p:cNvGrpSpPr/>
          <p:nvPr/>
        </p:nvGrpSpPr>
        <p:grpSpPr>
          <a:xfrm>
            <a:off x="662175" y="1576139"/>
            <a:ext cx="2263073" cy="2447442"/>
            <a:chOff x="571536" y="1957150"/>
            <a:chExt cx="1755000" cy="1897977"/>
          </a:xfrm>
        </p:grpSpPr>
        <p:sp>
          <p:nvSpPr>
            <p:cNvPr id="167" name="Google Shape;167;p20"/>
            <p:cNvSpPr/>
            <p:nvPr/>
          </p:nvSpPr>
          <p:spPr>
            <a:xfrm>
              <a:off x="11518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1B786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0"/>
            <p:cNvSpPr txBox="1"/>
            <p:nvPr/>
          </p:nvSpPr>
          <p:spPr>
            <a:xfrm>
              <a:off x="12306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8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P.1</a:t>
              </a:r>
              <a:endParaRPr b="1" sz="8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9" name="Google Shape;169;p20"/>
            <p:cNvSpPr txBox="1"/>
            <p:nvPr/>
          </p:nvSpPr>
          <p:spPr>
            <a:xfrm>
              <a:off x="5944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000">
                  <a:solidFill>
                    <a:srgbClr val="155B54"/>
                  </a:solidFill>
                  <a:latin typeface="Roboto"/>
                  <a:ea typeface="Roboto"/>
                  <a:cs typeface="Roboto"/>
                  <a:sym typeface="Roboto"/>
                </a:rPr>
                <a:t>95% d’accuracy sur le test</a:t>
              </a:r>
              <a:endParaRPr b="1" sz="1000">
                <a:solidFill>
                  <a:srgbClr val="155B5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0" name="Google Shape;170;p20"/>
            <p:cNvSpPr txBox="1"/>
            <p:nvPr/>
          </p:nvSpPr>
          <p:spPr>
            <a:xfrm>
              <a:off x="571536" y="3117727"/>
              <a:ext cx="17550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" sz="800">
                  <a:solidFill>
                    <a:srgbClr val="155B54"/>
                  </a:solidFill>
                  <a:latin typeface="Roboto"/>
                  <a:ea typeface="Roboto"/>
                  <a:cs typeface="Roboto"/>
                  <a:sym typeface="Roboto"/>
                </a:rPr>
                <a:t>5 célébrités  d’un dataset Kaggle</a:t>
              </a:r>
              <a:endParaRPr>
                <a:solidFill>
                  <a:srgbClr val="155B54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1" name="Google Shape;171;p20"/>
          <p:cNvGrpSpPr/>
          <p:nvPr/>
        </p:nvGrpSpPr>
        <p:grpSpPr>
          <a:xfrm>
            <a:off x="3406085" y="1576139"/>
            <a:ext cx="2203888" cy="2447442"/>
            <a:chOff x="2699423" y="1957150"/>
            <a:chExt cx="1709103" cy="1897977"/>
          </a:xfrm>
        </p:grpSpPr>
        <p:sp>
          <p:nvSpPr>
            <p:cNvPr id="172" name="Google Shape;172;p20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1B786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 txBox="1"/>
            <p:nvPr/>
          </p:nvSpPr>
          <p:spPr>
            <a:xfrm>
              <a:off x="2699425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000">
                  <a:solidFill>
                    <a:srgbClr val="155B54"/>
                  </a:solidFill>
                  <a:latin typeface="Roboto"/>
                  <a:ea typeface="Roboto"/>
                  <a:cs typeface="Roboto"/>
                  <a:sym typeface="Roboto"/>
                </a:rPr>
                <a:t>89</a:t>
              </a:r>
              <a:r>
                <a:rPr b="1" lang="fr" sz="1000">
                  <a:solidFill>
                    <a:srgbClr val="155B54"/>
                  </a:solidFill>
                  <a:latin typeface="Roboto"/>
                  <a:ea typeface="Roboto"/>
                  <a:cs typeface="Roboto"/>
                  <a:sym typeface="Roboto"/>
                </a:rPr>
                <a:t>% d’accuracy sur le test</a:t>
              </a:r>
              <a:endParaRPr b="1" sz="1000">
                <a:solidFill>
                  <a:srgbClr val="155B5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4" name="Google Shape;174;p20"/>
            <p:cNvSpPr txBox="1"/>
            <p:nvPr/>
          </p:nvSpPr>
          <p:spPr>
            <a:xfrm>
              <a:off x="2699423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" sz="800">
                  <a:solidFill>
                    <a:srgbClr val="155B54"/>
                  </a:solidFill>
                  <a:latin typeface="Roboto"/>
                  <a:ea typeface="Roboto"/>
                  <a:cs typeface="Roboto"/>
                  <a:sym typeface="Roboto"/>
                </a:rPr>
                <a:t>Scrapping de 15 célébrités grâce à JMD ImageScrapper</a:t>
              </a:r>
              <a:endParaRPr>
                <a:solidFill>
                  <a:srgbClr val="155B54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155B5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20"/>
            <p:cNvSpPr txBox="1"/>
            <p:nvPr/>
          </p:nvSpPr>
          <p:spPr>
            <a:xfrm>
              <a:off x="3335573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8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P.2</a:t>
              </a:r>
              <a:endParaRPr b="1" sz="8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6" name="Google Shape;176;p20"/>
          <p:cNvGrpSpPr/>
          <p:nvPr/>
        </p:nvGrpSpPr>
        <p:grpSpPr>
          <a:xfrm>
            <a:off x="6090805" y="1576139"/>
            <a:ext cx="2203892" cy="2447439"/>
            <a:chOff x="4781408" y="1957150"/>
            <a:chExt cx="1709106" cy="1897975"/>
          </a:xfrm>
        </p:grpSpPr>
        <p:sp>
          <p:nvSpPr>
            <p:cNvPr id="177" name="Google Shape;177;p20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 txBox="1"/>
            <p:nvPr/>
          </p:nvSpPr>
          <p:spPr>
            <a:xfrm>
              <a:off x="4781413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93% d’accuracy sur le test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9" name="Google Shape;179;p20"/>
            <p:cNvSpPr txBox="1"/>
            <p:nvPr/>
          </p:nvSpPr>
          <p:spPr>
            <a:xfrm>
              <a:off x="4781408" y="3117725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36 célébrités scrappées et classées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" name="Google Shape;180;p20"/>
            <p:cNvSpPr txBox="1"/>
            <p:nvPr/>
          </p:nvSpPr>
          <p:spPr>
            <a:xfrm>
              <a:off x="5417558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P.3</a:t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81" name="Google Shape;181;p20"/>
          <p:cNvSpPr/>
          <p:nvPr/>
        </p:nvSpPr>
        <p:spPr>
          <a:xfrm>
            <a:off x="5517976" y="1951334"/>
            <a:ext cx="766200" cy="47700"/>
          </a:xfrm>
          <a:prstGeom prst="roundRect">
            <a:avLst>
              <a:gd fmla="val 50000" name="adj"/>
            </a:avLst>
          </a:prstGeom>
          <a:solidFill>
            <a:srgbClr val="8585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/>
          <p:nvPr>
            <p:ph idx="4294967295" type="ctrTitle"/>
          </p:nvPr>
        </p:nvSpPr>
        <p:spPr>
          <a:xfrm>
            <a:off x="1192675" y="403300"/>
            <a:ext cx="58107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1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Axes d’améliorations</a:t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7" name="Google Shape;18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1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" name="Google Shape;18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775" y="1183850"/>
            <a:ext cx="2000443" cy="355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9975" y="1178624"/>
            <a:ext cx="2000450" cy="356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" name="Google Shape;191;p21"/>
          <p:cNvGrpSpPr/>
          <p:nvPr/>
        </p:nvGrpSpPr>
        <p:grpSpPr>
          <a:xfrm flipH="1" rot="5400000">
            <a:off x="3951907" y="2674679"/>
            <a:ext cx="1792368" cy="2271556"/>
            <a:chOff x="2678454" y="1146343"/>
            <a:chExt cx="1893480" cy="2399700"/>
          </a:xfrm>
        </p:grpSpPr>
        <p:sp>
          <p:nvSpPr>
            <p:cNvPr id="192" name="Google Shape;192;p21"/>
            <p:cNvSpPr/>
            <p:nvPr/>
          </p:nvSpPr>
          <p:spPr>
            <a:xfrm rot="-5400000">
              <a:off x="2458134" y="1432243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83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 flipH="1">
              <a:off x="2832600" y="1686400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 txBox="1"/>
            <p:nvPr/>
          </p:nvSpPr>
          <p:spPr>
            <a:xfrm rot="5400000">
              <a:off x="2724954" y="1795520"/>
              <a:ext cx="1383000" cy="14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Morphing, </a:t>
              </a:r>
              <a:br>
                <a:rPr b="1" lang="fr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b="1" lang="fr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Shapeshifting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800">
                  <a:solidFill>
                    <a:schemeClr val="lt1"/>
                  </a:solidFill>
                </a:rPr>
                <a:t>Filtre Snapchat, Instagram et TikTok</a:t>
              </a:r>
              <a:endParaRPr sz="800">
                <a:solidFill>
                  <a:schemeClr val="lt1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800">
                <a:solidFill>
                  <a:schemeClr val="lt1"/>
                </a:solidFill>
              </a:endParaRPr>
            </a:p>
          </p:txBody>
        </p:sp>
      </p:grpSp>
      <p:grpSp>
        <p:nvGrpSpPr>
          <p:cNvPr id="195" name="Google Shape;195;p21"/>
          <p:cNvGrpSpPr/>
          <p:nvPr/>
        </p:nvGrpSpPr>
        <p:grpSpPr>
          <a:xfrm flipH="1" rot="5400000">
            <a:off x="3540708" y="944283"/>
            <a:ext cx="1792439" cy="2271556"/>
            <a:chOff x="4506429" y="1597469"/>
            <a:chExt cx="1893554" cy="2399700"/>
          </a:xfrm>
        </p:grpSpPr>
        <p:sp>
          <p:nvSpPr>
            <p:cNvPr id="196" name="Google Shape;196;p21"/>
            <p:cNvSpPr/>
            <p:nvPr/>
          </p:nvSpPr>
          <p:spPr>
            <a:xfrm rot="5400000">
              <a:off x="4286184" y="1883369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 flipH="1" rot="10800000">
              <a:off x="4662018" y="1687411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1"/>
            <p:cNvSpPr txBox="1"/>
            <p:nvPr/>
          </p:nvSpPr>
          <p:spPr>
            <a:xfrm rot="5400000">
              <a:off x="4552929" y="1795520"/>
              <a:ext cx="1383000" cy="14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Animation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solidFill>
                    <a:srgbClr val="FFFFFF"/>
                  </a:solidFill>
                </a:rPr>
                <a:t>Filtre Snapchat, Instagram et TikTok</a:t>
              </a:r>
              <a:endParaRPr sz="8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